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Instrument Sans Medium" panose="020B0604020202020204" charset="0"/>
      <p:regular r:id="rId17"/>
    </p:embeddedFont>
    <p:embeddedFont>
      <p:font typeface="Instrument Sans Semi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har reddy Mukkamalla" userId="ef5c9ba89ad614c2" providerId="LiveId" clId="{2ABCE0FD-28D0-46E3-BFD3-C8B8D728B921}"/>
    <pc:docChg chg="modSld">
      <pc:chgData name="Manohar reddy Mukkamalla" userId="ef5c9ba89ad614c2" providerId="LiveId" clId="{2ABCE0FD-28D0-46E3-BFD3-C8B8D728B921}" dt="2025-12-14T19:32:58.448" v="1" actId="14100"/>
      <pc:docMkLst>
        <pc:docMk/>
      </pc:docMkLst>
      <pc:sldChg chg="modSp mod">
        <pc:chgData name="Manohar reddy Mukkamalla" userId="ef5c9ba89ad614c2" providerId="LiveId" clId="{2ABCE0FD-28D0-46E3-BFD3-C8B8D728B921}" dt="2025-12-14T19:32:45.538" v="0" actId="14100"/>
        <pc:sldMkLst>
          <pc:docMk/>
          <pc:sldMk cId="0" sldId="261"/>
        </pc:sldMkLst>
        <pc:picChg chg="mod">
          <ac:chgData name="Manohar reddy Mukkamalla" userId="ef5c9ba89ad614c2" providerId="LiveId" clId="{2ABCE0FD-28D0-46E3-BFD3-C8B8D728B921}" dt="2025-12-14T19:32:45.538" v="0" actId="14100"/>
          <ac:picMkLst>
            <pc:docMk/>
            <pc:sldMk cId="0" sldId="261"/>
            <ac:picMk id="27" creationId="{00000000-0000-0000-0000-000000000000}"/>
          </ac:picMkLst>
        </pc:picChg>
      </pc:sldChg>
      <pc:sldChg chg="modSp mod">
        <pc:chgData name="Manohar reddy Mukkamalla" userId="ef5c9ba89ad614c2" providerId="LiveId" clId="{2ABCE0FD-28D0-46E3-BFD3-C8B8D728B921}" dt="2025-12-14T19:32:58.448" v="1" actId="14100"/>
        <pc:sldMkLst>
          <pc:docMk/>
          <pc:sldMk cId="0" sldId="263"/>
        </pc:sldMkLst>
        <pc:picChg chg="mod">
          <ac:chgData name="Manohar reddy Mukkamalla" userId="ef5c9ba89ad614c2" providerId="LiveId" clId="{2ABCE0FD-28D0-46E3-BFD3-C8B8D728B921}" dt="2025-12-14T19:32:58.448" v="1" actId="14100"/>
          <ac:picMkLst>
            <pc:docMk/>
            <pc:sldMk cId="0" sldId="263"/>
            <ac:picMk id="5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406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Analyzing customer shopping behavior from 3,900 transactions, this project uncovers insights into spending patterns, customer segments, product preferences, and subscription trends. These findings will guide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6741438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Business Recommendations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24764" y="179808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Boost Subscriptions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924764" y="2236113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Promote exclusive benefits to grow subscriber base.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24764" y="3013829"/>
            <a:ext cx="3326368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Customer Loyalty Programs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924764" y="3451860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Reward repeat buyers for loyalty and retention.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24764" y="4229576"/>
            <a:ext cx="2738438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Review Discount Policy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924764" y="4667607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Balance sales boosts with margin control for profitability.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24764" y="544532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Product Positioning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924764" y="5883354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Highlight top-rated and best-selling products.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24764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Targeted Marketing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1924764" y="7099102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Target high-revenue age groups and express-shipping users.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32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7194" y="503515"/>
            <a:ext cx="7074813" cy="572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Dataset Summary: A Closer Look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127194" y="1350288"/>
            <a:ext cx="7862411" cy="1100376"/>
          </a:xfrm>
          <a:prstGeom prst="roundRect">
            <a:avLst>
              <a:gd name="adj" fmla="val 9972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104334" y="1350288"/>
            <a:ext cx="91440" cy="1100376"/>
          </a:xfrm>
          <a:prstGeom prst="roundRect">
            <a:avLst>
              <a:gd name="adj" fmla="val 180213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6401633" y="1556147"/>
            <a:ext cx="2288619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3,900 Rows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401633" y="1951911"/>
            <a:ext cx="7382113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Comprehensive transactional data.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6127194" y="2633663"/>
            <a:ext cx="7862411" cy="1100376"/>
          </a:xfrm>
          <a:prstGeom prst="roundRect">
            <a:avLst>
              <a:gd name="adj" fmla="val 9972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6104334" y="2633663"/>
            <a:ext cx="91440" cy="1100376"/>
          </a:xfrm>
          <a:prstGeom prst="roundRect">
            <a:avLst>
              <a:gd name="adj" fmla="val 180213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6401633" y="2839522"/>
            <a:ext cx="2288619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18 Columns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6401633" y="3235285"/>
            <a:ext cx="7382113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Rich features including demographics, purchase details, and behavior.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6127194" y="3917037"/>
            <a:ext cx="7862411" cy="2528173"/>
          </a:xfrm>
          <a:prstGeom prst="roundRect">
            <a:avLst>
              <a:gd name="adj" fmla="val 4340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Shape 10"/>
          <p:cNvSpPr/>
          <p:nvPr/>
        </p:nvSpPr>
        <p:spPr>
          <a:xfrm>
            <a:off x="6104334" y="3917037"/>
            <a:ext cx="91440" cy="2528173"/>
          </a:xfrm>
          <a:prstGeom prst="roundRect">
            <a:avLst>
              <a:gd name="adj" fmla="val 180213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6401633" y="4122896"/>
            <a:ext cx="2288619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Features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6401633" y="4518660"/>
            <a:ext cx="7382113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Age, Gender, Location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6401633" y="4875609"/>
            <a:ext cx="7382113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Item, Category, Purchase Amount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6401633" y="5232559"/>
            <a:ext cx="7382113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Review Rating, Subscription Status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6401633" y="5589508"/>
            <a:ext cx="7382113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Shipping Type, Discount Applied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6401633" y="5946457"/>
            <a:ext cx="7382113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Previous Purchases, Frequency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6127194" y="6628209"/>
            <a:ext cx="7862411" cy="1100376"/>
          </a:xfrm>
          <a:prstGeom prst="roundRect">
            <a:avLst>
              <a:gd name="adj" fmla="val 9972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Shape 18"/>
          <p:cNvSpPr/>
          <p:nvPr/>
        </p:nvSpPr>
        <p:spPr>
          <a:xfrm>
            <a:off x="6104334" y="6628209"/>
            <a:ext cx="91440" cy="1100376"/>
          </a:xfrm>
          <a:prstGeom prst="roundRect">
            <a:avLst>
              <a:gd name="adj" fmla="val 180213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Text 19"/>
          <p:cNvSpPr/>
          <p:nvPr/>
        </p:nvSpPr>
        <p:spPr>
          <a:xfrm>
            <a:off x="6401633" y="6834068"/>
            <a:ext cx="2288619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Missing Data</a:t>
            </a:r>
            <a:endParaRPr lang="en-US" sz="1800" dirty="0"/>
          </a:p>
        </p:txBody>
      </p:sp>
      <p:sp>
        <p:nvSpPr>
          <p:cNvPr id="23" name="Text 20"/>
          <p:cNvSpPr/>
          <p:nvPr/>
        </p:nvSpPr>
        <p:spPr>
          <a:xfrm>
            <a:off x="6401633" y="7229832"/>
            <a:ext cx="7382113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37 values in 'Review Rating' column, handled during cleaning.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0257"/>
            <a:ext cx="101642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Exploratory Data Analysis with Python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6266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617708"/>
            <a:ext cx="4196358" cy="30480"/>
          </a:xfrm>
          <a:prstGeom prst="rect">
            <a:avLst/>
          </a:prstGeom>
          <a:solidFill>
            <a:srgbClr val="84C1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793790" y="2792016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Loading &amp; Initial Exploration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636764"/>
            <a:ext cx="4196358" cy="1157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Imported dataset using </a:t>
            </a:r>
            <a:r>
              <a:rPr lang="en-US" sz="1750" dirty="0">
                <a:solidFill>
                  <a:srgbClr val="1E306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pandas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and checked structure with </a:t>
            </a:r>
            <a:r>
              <a:rPr lang="en-US" sz="1750" dirty="0">
                <a:solidFill>
                  <a:srgbClr val="1E306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df.info()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and </a:t>
            </a:r>
            <a:r>
              <a:rPr lang="en-US" sz="1750" dirty="0">
                <a:solidFill>
                  <a:srgbClr val="1E306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.describe()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26266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617708"/>
            <a:ext cx="4196358" cy="30480"/>
          </a:xfrm>
          <a:prstGeom prst="rect">
            <a:avLst/>
          </a:prstGeom>
          <a:solidFill>
            <a:srgbClr val="84C1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5216962" y="2792016"/>
            <a:ext cx="29845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282434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Imputed missing Review Rating values using the median rating per product category.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26266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617708"/>
            <a:ext cx="4196358" cy="30480"/>
          </a:xfrm>
          <a:prstGeom prst="rect">
            <a:avLst/>
          </a:prstGeom>
          <a:solidFill>
            <a:srgbClr val="84C1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9640133" y="2792016"/>
            <a:ext cx="32517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Column Standardization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282434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Renamed columns to snake_case for improved readability and consistency.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19088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545931"/>
            <a:ext cx="6407944" cy="30480"/>
          </a:xfrm>
          <a:prstGeom prst="rect">
            <a:avLst/>
          </a:prstGeom>
          <a:solidFill>
            <a:srgbClr val="84C1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793790" y="57202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210657"/>
            <a:ext cx="6407944" cy="748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Created </a:t>
            </a:r>
            <a:r>
              <a:rPr lang="en-US" sz="1750" dirty="0">
                <a:solidFill>
                  <a:srgbClr val="1E306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age_group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and </a:t>
            </a:r>
            <a:r>
              <a:rPr lang="en-US" sz="1750" dirty="0">
                <a:solidFill>
                  <a:srgbClr val="1E306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purchase_frequency_days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columns for deeper analysis.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519088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545931"/>
            <a:ext cx="6407944" cy="30480"/>
          </a:xfrm>
          <a:prstGeom prst="rect">
            <a:avLst/>
          </a:prstGeom>
          <a:solidFill>
            <a:srgbClr val="84C1F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7428548" y="5720239"/>
            <a:ext cx="41453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Consistency &amp;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210657"/>
            <a:ext cx="6407944" cy="7486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Dropped redundant </a:t>
            </a:r>
            <a:r>
              <a:rPr lang="en-US" sz="1750" dirty="0">
                <a:solidFill>
                  <a:srgbClr val="1E306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promo_code_used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and loaded cleaned data into PostgreSQL.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928" y="442317"/>
            <a:ext cx="6666428" cy="502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SQL Analysis: Revenue &amp; Discounts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62928" y="1347073"/>
            <a:ext cx="2412802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Revenue by Gender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562928" y="1809512"/>
            <a:ext cx="6556057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Male customers generated significantly more revenue.</a:t>
            </a:r>
            <a:endParaRPr lang="en-US" sz="12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28" y="2247662"/>
            <a:ext cx="6556057" cy="367129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19035" y="1347073"/>
            <a:ext cx="3496270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High-Spending Discount Users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7519035" y="1809512"/>
            <a:ext cx="6556057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839 customers used discounts but still spent above average.</a:t>
            </a:r>
            <a:endParaRPr lang="en-US" sz="12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9035" y="2247662"/>
            <a:ext cx="6556057" cy="65560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0441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4502" y="3375065"/>
            <a:ext cx="10787896" cy="691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Product Performance &amp; Shipping Insights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4502" y="4398407"/>
            <a:ext cx="4212908" cy="3222188"/>
          </a:xfrm>
          <a:prstGeom prst="roundRect">
            <a:avLst>
              <a:gd name="adj" fmla="val 6181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995720" y="4619625"/>
            <a:ext cx="663773" cy="663773"/>
          </a:xfrm>
          <a:prstGeom prst="roundRect">
            <a:avLst>
              <a:gd name="adj" fmla="val 13774416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8242" y="4802029"/>
            <a:ext cx="298728" cy="2987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5720" y="5504617"/>
            <a:ext cx="3136463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Highest-Rated Products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995720" y="5983010"/>
            <a:ext cx="3770471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Gloves, Sandals, Boots, Hat, and Skirt received the highest average review ratings.</a:t>
            </a:r>
            <a:endParaRPr lang="en-US" sz="1700" dirty="0"/>
          </a:p>
        </p:txBody>
      </p:sp>
      <p:sp>
        <p:nvSpPr>
          <p:cNvPr id="9" name="Shape 5"/>
          <p:cNvSpPr/>
          <p:nvPr/>
        </p:nvSpPr>
        <p:spPr>
          <a:xfrm>
            <a:off x="5208627" y="4398407"/>
            <a:ext cx="4213027" cy="3222188"/>
          </a:xfrm>
          <a:prstGeom prst="roundRect">
            <a:avLst>
              <a:gd name="adj" fmla="val 6181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6"/>
          <p:cNvSpPr/>
          <p:nvPr/>
        </p:nvSpPr>
        <p:spPr>
          <a:xfrm>
            <a:off x="5429845" y="4619625"/>
            <a:ext cx="663773" cy="663773"/>
          </a:xfrm>
          <a:prstGeom prst="roundRect">
            <a:avLst>
              <a:gd name="adj" fmla="val 13774416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12368" y="4802029"/>
            <a:ext cx="298728" cy="29872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429845" y="5504617"/>
            <a:ext cx="3212544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Shipping Spend Analysis</a:t>
            </a:r>
            <a:endParaRPr lang="en-US" sz="2150" dirty="0"/>
          </a:p>
        </p:txBody>
      </p:sp>
      <p:sp>
        <p:nvSpPr>
          <p:cNvPr id="13" name="Text 8"/>
          <p:cNvSpPr/>
          <p:nvPr/>
        </p:nvSpPr>
        <p:spPr>
          <a:xfrm>
            <a:off x="5429845" y="5983010"/>
            <a:ext cx="3770590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Express shipping users had a slightly higher average purchase amount ($60.48) than Standard ($58.46).</a:t>
            </a:r>
            <a:endParaRPr lang="en-US" sz="1700" dirty="0"/>
          </a:p>
        </p:txBody>
      </p:sp>
      <p:sp>
        <p:nvSpPr>
          <p:cNvPr id="14" name="Shape 9"/>
          <p:cNvSpPr/>
          <p:nvPr/>
        </p:nvSpPr>
        <p:spPr>
          <a:xfrm>
            <a:off x="9642872" y="4398407"/>
            <a:ext cx="4213027" cy="3222188"/>
          </a:xfrm>
          <a:prstGeom prst="roundRect">
            <a:avLst>
              <a:gd name="adj" fmla="val 6181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10"/>
          <p:cNvSpPr/>
          <p:nvPr/>
        </p:nvSpPr>
        <p:spPr>
          <a:xfrm>
            <a:off x="9864090" y="4619625"/>
            <a:ext cx="663773" cy="663773"/>
          </a:xfrm>
          <a:prstGeom prst="roundRect">
            <a:avLst>
              <a:gd name="adj" fmla="val 13774416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46613" y="4802029"/>
            <a:ext cx="298728" cy="29872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864090" y="5504617"/>
            <a:ext cx="3298031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Top Discounted Products</a:t>
            </a:r>
            <a:endParaRPr lang="en-US" sz="2150" dirty="0"/>
          </a:p>
        </p:txBody>
      </p:sp>
      <p:sp>
        <p:nvSpPr>
          <p:cNvPr id="18" name="Text 12"/>
          <p:cNvSpPr/>
          <p:nvPr/>
        </p:nvSpPr>
        <p:spPr>
          <a:xfrm>
            <a:off x="9864090" y="5983010"/>
            <a:ext cx="3770590" cy="1416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Hat, Sneakers, Coat, Sweater, and Pants showed the highest percentage of discounted purchases.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3271" y="356116"/>
            <a:ext cx="7151608" cy="404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Subscription Status &amp; Customer Segmentation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453271" y="1084540"/>
            <a:ext cx="2968228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Subscribers vs. Non-Subscribers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453271" y="1456849"/>
            <a:ext cx="6703933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Analyzing key metrics across our subscriber base and non-subscribers reveals distinct purchasing behaviors.</a:t>
            </a:r>
            <a:endParaRPr lang="en-US" sz="1000" dirty="0"/>
          </a:p>
        </p:txBody>
      </p:sp>
      <p:sp>
        <p:nvSpPr>
          <p:cNvPr id="5" name="Shape 3"/>
          <p:cNvSpPr/>
          <p:nvPr/>
        </p:nvSpPr>
        <p:spPr>
          <a:xfrm>
            <a:off x="453271" y="1809631"/>
            <a:ext cx="6703933" cy="1148239"/>
          </a:xfrm>
          <a:prstGeom prst="roundRect">
            <a:avLst>
              <a:gd name="adj" fmla="val 1015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Shape 4"/>
          <p:cNvSpPr/>
          <p:nvPr/>
        </p:nvSpPr>
        <p:spPr>
          <a:xfrm>
            <a:off x="460891" y="1817251"/>
            <a:ext cx="6688693" cy="3776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590550" y="1902500"/>
            <a:ext cx="1409462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Status</a:t>
            </a:r>
            <a:endParaRPr lang="en-US" sz="1000" dirty="0"/>
          </a:p>
        </p:txBody>
      </p:sp>
      <p:sp>
        <p:nvSpPr>
          <p:cNvPr id="8" name="Text 6"/>
          <p:cNvSpPr/>
          <p:nvPr/>
        </p:nvSpPr>
        <p:spPr>
          <a:xfrm>
            <a:off x="2266474" y="1902500"/>
            <a:ext cx="1405652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Customers</a:t>
            </a:r>
            <a:endParaRPr lang="en-US" sz="1000" dirty="0"/>
          </a:p>
        </p:txBody>
      </p:sp>
      <p:sp>
        <p:nvSpPr>
          <p:cNvPr id="9" name="Text 7"/>
          <p:cNvSpPr/>
          <p:nvPr/>
        </p:nvSpPr>
        <p:spPr>
          <a:xfrm>
            <a:off x="3938588" y="1902500"/>
            <a:ext cx="1405652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Avg. Purchase</a:t>
            </a:r>
            <a:endParaRPr lang="en-US" sz="1000" dirty="0"/>
          </a:p>
        </p:txBody>
      </p:sp>
      <p:sp>
        <p:nvSpPr>
          <p:cNvPr id="10" name="Text 8"/>
          <p:cNvSpPr/>
          <p:nvPr/>
        </p:nvSpPr>
        <p:spPr>
          <a:xfrm>
            <a:off x="5610701" y="1902500"/>
            <a:ext cx="1409462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Total Revenue</a:t>
            </a:r>
            <a:endParaRPr lang="en-US" sz="1000" dirty="0"/>
          </a:p>
        </p:txBody>
      </p:sp>
      <p:sp>
        <p:nvSpPr>
          <p:cNvPr id="11" name="Shape 9"/>
          <p:cNvSpPr/>
          <p:nvPr/>
        </p:nvSpPr>
        <p:spPr>
          <a:xfrm>
            <a:off x="460891" y="2194917"/>
            <a:ext cx="6688693" cy="3776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590550" y="2280166"/>
            <a:ext cx="1409462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Subscribed</a:t>
            </a:r>
            <a:endParaRPr lang="en-US" sz="1000" dirty="0"/>
          </a:p>
        </p:txBody>
      </p:sp>
      <p:sp>
        <p:nvSpPr>
          <p:cNvPr id="13" name="Text 11"/>
          <p:cNvSpPr/>
          <p:nvPr/>
        </p:nvSpPr>
        <p:spPr>
          <a:xfrm>
            <a:off x="2266474" y="2280166"/>
            <a:ext cx="1405652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1,053</a:t>
            </a:r>
            <a:endParaRPr lang="en-US" sz="1000" dirty="0"/>
          </a:p>
        </p:txBody>
      </p:sp>
      <p:sp>
        <p:nvSpPr>
          <p:cNvPr id="14" name="Text 12"/>
          <p:cNvSpPr/>
          <p:nvPr/>
        </p:nvSpPr>
        <p:spPr>
          <a:xfrm>
            <a:off x="3938588" y="2280166"/>
            <a:ext cx="1405652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$59.49</a:t>
            </a:r>
            <a:endParaRPr lang="en-US" sz="1000" dirty="0"/>
          </a:p>
        </p:txBody>
      </p:sp>
      <p:sp>
        <p:nvSpPr>
          <p:cNvPr id="15" name="Text 13"/>
          <p:cNvSpPr/>
          <p:nvPr/>
        </p:nvSpPr>
        <p:spPr>
          <a:xfrm>
            <a:off x="5610701" y="2280166"/>
            <a:ext cx="1409462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$62,645</a:t>
            </a:r>
            <a:endParaRPr lang="en-US" sz="1000" dirty="0"/>
          </a:p>
        </p:txBody>
      </p:sp>
      <p:sp>
        <p:nvSpPr>
          <p:cNvPr id="16" name="Shape 14"/>
          <p:cNvSpPr/>
          <p:nvPr/>
        </p:nvSpPr>
        <p:spPr>
          <a:xfrm>
            <a:off x="460891" y="2572583"/>
            <a:ext cx="6688693" cy="3776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590550" y="2657832"/>
            <a:ext cx="1409462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Not Subscribed</a:t>
            </a:r>
            <a:endParaRPr lang="en-US" sz="1000" dirty="0"/>
          </a:p>
        </p:txBody>
      </p:sp>
      <p:sp>
        <p:nvSpPr>
          <p:cNvPr id="18" name="Text 16"/>
          <p:cNvSpPr/>
          <p:nvPr/>
        </p:nvSpPr>
        <p:spPr>
          <a:xfrm>
            <a:off x="2266474" y="2657832"/>
            <a:ext cx="1405652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2,847</a:t>
            </a:r>
            <a:endParaRPr lang="en-US" sz="1000" dirty="0"/>
          </a:p>
        </p:txBody>
      </p:sp>
      <p:sp>
        <p:nvSpPr>
          <p:cNvPr id="19" name="Text 17"/>
          <p:cNvSpPr/>
          <p:nvPr/>
        </p:nvSpPr>
        <p:spPr>
          <a:xfrm>
            <a:off x="3938588" y="2657832"/>
            <a:ext cx="1405652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$59.87</a:t>
            </a:r>
            <a:endParaRPr lang="en-US" sz="1000" dirty="0"/>
          </a:p>
        </p:txBody>
      </p:sp>
      <p:sp>
        <p:nvSpPr>
          <p:cNvPr id="20" name="Text 18"/>
          <p:cNvSpPr/>
          <p:nvPr/>
        </p:nvSpPr>
        <p:spPr>
          <a:xfrm>
            <a:off x="5610701" y="2657832"/>
            <a:ext cx="1409462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$170,436</a:t>
            </a:r>
            <a:endParaRPr lang="en-US" sz="1000" dirty="0"/>
          </a:p>
        </p:txBody>
      </p:sp>
      <p:sp>
        <p:nvSpPr>
          <p:cNvPr id="21" name="Text 19"/>
          <p:cNvSpPr/>
          <p:nvPr/>
        </p:nvSpPr>
        <p:spPr>
          <a:xfrm>
            <a:off x="453271" y="3103483"/>
            <a:ext cx="6703933" cy="414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While non-subscribers represent a larger customer base and total revenue, average purchase amounts are comparable across both groups.</a:t>
            </a:r>
            <a:endParaRPr lang="en-US" sz="1000" dirty="0"/>
          </a:p>
        </p:txBody>
      </p:sp>
      <p:sp>
        <p:nvSpPr>
          <p:cNvPr id="22" name="Text 20"/>
          <p:cNvSpPr/>
          <p:nvPr/>
        </p:nvSpPr>
        <p:spPr>
          <a:xfrm>
            <a:off x="7480816" y="1084540"/>
            <a:ext cx="3158966" cy="242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Customer Segmentation Overview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7480816" y="1456849"/>
            <a:ext cx="6703933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customer base is segmented to better understand and target different engagement levels:</a:t>
            </a:r>
            <a:endParaRPr lang="en-US" sz="1000" dirty="0"/>
          </a:p>
        </p:txBody>
      </p:sp>
      <p:sp>
        <p:nvSpPr>
          <p:cNvPr id="24" name="Text 22"/>
          <p:cNvSpPr/>
          <p:nvPr/>
        </p:nvSpPr>
        <p:spPr>
          <a:xfrm>
            <a:off x="7480816" y="1780580"/>
            <a:ext cx="6703933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Loyal Customers:</a:t>
            </a: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3,116 customers who frequently return.</a:t>
            </a:r>
            <a:endParaRPr lang="en-US" sz="1000" dirty="0"/>
          </a:p>
        </p:txBody>
      </p:sp>
      <p:sp>
        <p:nvSpPr>
          <p:cNvPr id="25" name="Text 23"/>
          <p:cNvSpPr/>
          <p:nvPr/>
        </p:nvSpPr>
        <p:spPr>
          <a:xfrm>
            <a:off x="7480816" y="2032992"/>
            <a:ext cx="6703933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Returning Customers:</a:t>
            </a: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701 customers who have made multiple purchases.</a:t>
            </a:r>
            <a:endParaRPr lang="en-US" sz="1000" dirty="0"/>
          </a:p>
        </p:txBody>
      </p:sp>
      <p:sp>
        <p:nvSpPr>
          <p:cNvPr id="26" name="Text 24"/>
          <p:cNvSpPr/>
          <p:nvPr/>
        </p:nvSpPr>
        <p:spPr>
          <a:xfrm>
            <a:off x="7480816" y="2285405"/>
            <a:ext cx="6703933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New Customers:</a:t>
            </a:r>
            <a:r>
              <a:rPr lang="en-US" sz="10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83 recent acquisitions.</a:t>
            </a:r>
            <a:endParaRPr lang="en-US" sz="1000" dirty="0"/>
          </a:p>
        </p:txBody>
      </p:sp>
      <p:pic>
        <p:nvPicPr>
          <p:cNvPr id="2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817" y="2638188"/>
            <a:ext cx="5339834" cy="533983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9104" y="537567"/>
            <a:ext cx="5945862" cy="609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Top Products by Category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169104" y="1439704"/>
            <a:ext cx="7778591" cy="6252210"/>
          </a:xfrm>
          <a:prstGeom prst="roundRect">
            <a:avLst>
              <a:gd name="adj" fmla="val 2808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169104" y="1439704"/>
            <a:ext cx="7778591" cy="1416725"/>
          </a:xfrm>
          <a:prstGeom prst="roundRect">
            <a:avLst>
              <a:gd name="adj" fmla="val 12393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6364129" y="1634728"/>
            <a:ext cx="2438519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Accessories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364129" y="2056567"/>
            <a:ext cx="7388543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Jewelry, Sunglasses, Belt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169104" y="2856428"/>
            <a:ext cx="7778591" cy="1709380"/>
          </a:xfrm>
          <a:prstGeom prst="rect">
            <a:avLst/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6169104" y="2856428"/>
            <a:ext cx="7778591" cy="22860"/>
          </a:xfrm>
          <a:prstGeom prst="roundRect">
            <a:avLst>
              <a:gd name="adj" fmla="val 768048"/>
            </a:avLst>
          </a:prstGeom>
          <a:solidFill>
            <a:srgbClr val="B4CCE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9814441" y="2624018"/>
            <a:ext cx="487680" cy="487680"/>
          </a:xfrm>
          <a:prstGeom prst="roundRect">
            <a:avLst>
              <a:gd name="adj" fmla="val 36002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36361" y="2745938"/>
            <a:ext cx="243840" cy="24384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6364129" y="3344108"/>
            <a:ext cx="2438519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Clothing</a:t>
            </a:r>
            <a:endParaRPr lang="en-US" sz="1900" dirty="0"/>
          </a:p>
        </p:txBody>
      </p:sp>
      <p:sp>
        <p:nvSpPr>
          <p:cNvPr id="13" name="Text 9"/>
          <p:cNvSpPr/>
          <p:nvPr/>
        </p:nvSpPr>
        <p:spPr>
          <a:xfrm>
            <a:off x="6364129" y="3765947"/>
            <a:ext cx="7388543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Blouse, Pants, Shirt</a:t>
            </a:r>
            <a:endParaRPr lang="en-US" sz="1500" dirty="0"/>
          </a:p>
        </p:txBody>
      </p:sp>
      <p:sp>
        <p:nvSpPr>
          <p:cNvPr id="14" name="Shape 10"/>
          <p:cNvSpPr/>
          <p:nvPr/>
        </p:nvSpPr>
        <p:spPr>
          <a:xfrm>
            <a:off x="6169104" y="4565809"/>
            <a:ext cx="7778591" cy="1709380"/>
          </a:xfrm>
          <a:prstGeom prst="rect">
            <a:avLst/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11"/>
          <p:cNvSpPr/>
          <p:nvPr/>
        </p:nvSpPr>
        <p:spPr>
          <a:xfrm>
            <a:off x="6169104" y="4565809"/>
            <a:ext cx="7778591" cy="22860"/>
          </a:xfrm>
          <a:prstGeom prst="roundRect">
            <a:avLst>
              <a:gd name="adj" fmla="val 768048"/>
            </a:avLst>
          </a:prstGeom>
          <a:solidFill>
            <a:srgbClr val="B4CCE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2"/>
          <p:cNvSpPr/>
          <p:nvPr/>
        </p:nvSpPr>
        <p:spPr>
          <a:xfrm>
            <a:off x="9814441" y="4333399"/>
            <a:ext cx="487680" cy="487680"/>
          </a:xfrm>
          <a:prstGeom prst="roundRect">
            <a:avLst>
              <a:gd name="adj" fmla="val 36002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36361" y="4455319"/>
            <a:ext cx="243840" cy="243840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6364129" y="5053489"/>
            <a:ext cx="2438519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Footwear</a:t>
            </a:r>
            <a:endParaRPr lang="en-US" sz="1900" dirty="0"/>
          </a:p>
        </p:txBody>
      </p:sp>
      <p:sp>
        <p:nvSpPr>
          <p:cNvPr id="19" name="Text 14"/>
          <p:cNvSpPr/>
          <p:nvPr/>
        </p:nvSpPr>
        <p:spPr>
          <a:xfrm>
            <a:off x="6364129" y="5475327"/>
            <a:ext cx="7388543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Sandals, Shoes, Sneakers</a:t>
            </a:r>
            <a:endParaRPr lang="en-US" sz="1500" dirty="0"/>
          </a:p>
        </p:txBody>
      </p:sp>
      <p:sp>
        <p:nvSpPr>
          <p:cNvPr id="20" name="Shape 15"/>
          <p:cNvSpPr/>
          <p:nvPr/>
        </p:nvSpPr>
        <p:spPr>
          <a:xfrm>
            <a:off x="6169104" y="6275189"/>
            <a:ext cx="7778591" cy="1416725"/>
          </a:xfrm>
          <a:prstGeom prst="rect">
            <a:avLst/>
          </a:prstGeom>
          <a:solidFill>
            <a:srgbClr val="CEE6F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6"/>
          <p:cNvSpPr/>
          <p:nvPr/>
        </p:nvSpPr>
        <p:spPr>
          <a:xfrm>
            <a:off x="6169104" y="6275189"/>
            <a:ext cx="7778591" cy="22860"/>
          </a:xfrm>
          <a:prstGeom prst="roundRect">
            <a:avLst>
              <a:gd name="adj" fmla="val 768048"/>
            </a:avLst>
          </a:prstGeom>
          <a:solidFill>
            <a:srgbClr val="B4CCE3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Shape 17"/>
          <p:cNvSpPr/>
          <p:nvPr/>
        </p:nvSpPr>
        <p:spPr>
          <a:xfrm>
            <a:off x="9814441" y="6042779"/>
            <a:ext cx="487680" cy="487680"/>
          </a:xfrm>
          <a:prstGeom prst="roundRect">
            <a:avLst>
              <a:gd name="adj" fmla="val 36002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23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36361" y="6164699"/>
            <a:ext cx="243840" cy="243840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6364129" y="6762869"/>
            <a:ext cx="2438519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Outerwear</a:t>
            </a:r>
            <a:endParaRPr lang="en-US" sz="1900" dirty="0"/>
          </a:p>
        </p:txBody>
      </p:sp>
      <p:sp>
        <p:nvSpPr>
          <p:cNvPr id="25" name="Text 19"/>
          <p:cNvSpPr/>
          <p:nvPr/>
        </p:nvSpPr>
        <p:spPr>
          <a:xfrm>
            <a:off x="6364129" y="7184708"/>
            <a:ext cx="7388543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Jacket, Coat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1015" y="393621"/>
            <a:ext cx="6155293" cy="447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Repeat Buyers &amp; Age Group Revenue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01015" y="1198721"/>
            <a:ext cx="3095982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Repeat Buyers &amp; Subscriptions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501015" y="1610320"/>
            <a:ext cx="6639639" cy="686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Customers making over 5 purchases do not show a higher likelihood to subscribe (958 subscribers vs. 2,518 non-subscribers). This indicates that repeat purchase frequency is not a strong indicator for subscription conversion.</a:t>
            </a:r>
            <a:endParaRPr lang="en-US" sz="11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16" y="2458165"/>
            <a:ext cx="5775960" cy="577596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497366" y="1198721"/>
            <a:ext cx="2286714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Revenue by Age Group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497366" y="1610320"/>
            <a:ext cx="6639639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Young Adults generate the highest revenue, closely followed by Middle-aged and Adults.</a:t>
            </a:r>
            <a:endParaRPr lang="en-US" sz="11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366" y="2000250"/>
            <a:ext cx="6639639" cy="371808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63654"/>
            <a:ext cx="5428893" cy="310217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83705" y="2535317"/>
            <a:ext cx="435173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Average Order Value (AOV)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6783705" y="3187422"/>
            <a:ext cx="706040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recent analysis indicates a stable Average Order Value across various customer segments. This consistency highlights predictable purchasing behavior, allowing us to focus on strategic initiatives designed to incrementally increase transaction values.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596</Words>
  <Application>Microsoft Office PowerPoint</Application>
  <PresentationFormat>Custom</PresentationFormat>
  <Paragraphs>101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Instrument Sans Medium</vt:lpstr>
      <vt:lpstr>Consolas</vt:lpstr>
      <vt:lpstr>Arial</vt:lpstr>
      <vt:lpstr>Instrument Sans Semi Bold</vt:lpstr>
      <vt:lpstr>Instrument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Manohar Reddy</dc:creator>
  <cp:lastModifiedBy>Manohar reddy Mukkamalla</cp:lastModifiedBy>
  <cp:revision>1</cp:revision>
  <dcterms:created xsi:type="dcterms:W3CDTF">2025-12-14T15:50:08Z</dcterms:created>
  <dcterms:modified xsi:type="dcterms:W3CDTF">2025-12-14T19:33:07Z</dcterms:modified>
</cp:coreProperties>
</file>